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2" r:id="rId10"/>
    <p:sldId id="274" r:id="rId11"/>
    <p:sldId id="275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2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0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7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7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6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11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2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8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4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7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38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CD14-EA84-4A51-8C29-36D1109C8C24}" type="datetimeFigureOut">
              <a:rPr lang="en-GB" smtClean="0"/>
              <a:t>27/11/2019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BC091-DA29-458D-9764-DDC35B1C5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1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93675" y="0"/>
            <a:ext cx="8128101" cy="17116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Children and </a:t>
            </a:r>
            <a:r>
              <a:rPr lang="en-GB" sz="6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Choes</a:t>
            </a:r>
            <a:endParaRPr lang="en-GB" sz="6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J:\Logos\NcleUni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48" y="5733257"/>
            <a:ext cx="2693377" cy="8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J:\Logos\HANCOCK_cmyk_col_po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121898"/>
            <a:ext cx="1342549" cy="14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O 1924.67 Front View (Green 1971).png">
            <a:extLst>
              <a:ext uri="{FF2B5EF4-FFF2-40B4-BE49-F238E27FC236}">
                <a16:creationId xmlns:a16="http://schemas.microsoft.com/office/drawing/2014/main" id="{31C92E7F-4A14-A145-A899-B670B79EB8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75" y="1372269"/>
            <a:ext cx="2929977" cy="3600000"/>
          </a:xfrm>
          <a:prstGeom prst="rect">
            <a:avLst/>
          </a:prstGeom>
        </p:spPr>
      </p:pic>
      <p:pic>
        <p:nvPicPr>
          <p:cNvPr id="10" name="Picture 9" descr="AE A591a Front View (RAMM Online Catalogue).jpg">
            <a:extLst>
              <a:ext uri="{FF2B5EF4-FFF2-40B4-BE49-F238E27FC236}">
                <a16:creationId xmlns:a16="http://schemas.microsoft.com/office/drawing/2014/main" id="{CAD078D4-6A0A-A54E-972B-F6BB8A6FB4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28" y="1372269"/>
            <a:ext cx="310994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26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Children Wearing Amulets</a:t>
            </a:r>
          </a:p>
        </p:txBody>
      </p:sp>
      <p:pic>
        <p:nvPicPr>
          <p:cNvPr id="8" name="Content Placeholder 3" descr="HG D1920.59 Front View (Hunterian Museum Website).jpg">
            <a:extLst>
              <a:ext uri="{FF2B5EF4-FFF2-40B4-BE49-F238E27FC236}">
                <a16:creationId xmlns:a16="http://schemas.microsoft.com/office/drawing/2014/main" id="{C206A73B-3373-9D44-A571-6AFA5988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9" b="-15"/>
          <a:stretch/>
        </p:blipFill>
        <p:spPr>
          <a:xfrm>
            <a:off x="4935379" y="1504571"/>
            <a:ext cx="3491190" cy="487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0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/>
              <a:t>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3EF0-E64E-8343-A7DF-98672BBB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/>
              <a:t>What were </a:t>
            </a:r>
            <a:r>
              <a:rPr lang="en-GB" sz="4400" i="1" dirty="0" err="1"/>
              <a:t>choes</a:t>
            </a:r>
            <a:r>
              <a:rPr lang="en-GB" sz="4400" i="1" dirty="0"/>
              <a:t> </a:t>
            </a:r>
            <a:r>
              <a:rPr lang="en-GB" sz="4400" dirty="0"/>
              <a:t>used for?</a:t>
            </a:r>
          </a:p>
        </p:txBody>
      </p:sp>
    </p:spTree>
    <p:extLst>
      <p:ext uri="{BB962C8B-B14F-4D97-AF65-F5344CB8AC3E}">
        <p14:creationId xmlns:p14="http://schemas.microsoft.com/office/powerpoint/2010/main" val="153047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/>
              <a:t>Grave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DBE1C-3292-3F4F-80AD-6C73F269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0936"/>
            <a:ext cx="444038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i="1" u="sng" dirty="0" err="1"/>
              <a:t>Anthesteria</a:t>
            </a:r>
            <a:endParaRPr lang="en-GB" i="1" u="sng" dirty="0"/>
          </a:p>
          <a:p>
            <a:pPr marL="0" indent="0" algn="ctr">
              <a:buNone/>
            </a:pPr>
            <a:endParaRPr lang="en-GB" i="1" dirty="0"/>
          </a:p>
          <a:p>
            <a:pPr lvl="1">
              <a:lnSpc>
                <a:spcPct val="200000"/>
              </a:lnSpc>
            </a:pPr>
            <a:r>
              <a:rPr lang="en-GB" dirty="0"/>
              <a:t>Flower festival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Celebrating new wine 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Dionysus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Day 2: Children drink wine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C948C1-ED7D-B34B-AD2A-D5961B99903B}"/>
              </a:ext>
            </a:extLst>
          </p:cNvPr>
          <p:cNvSpPr txBox="1">
            <a:spLocks/>
          </p:cNvSpPr>
          <p:nvPr/>
        </p:nvSpPr>
        <p:spPr>
          <a:xfrm>
            <a:off x="6691745" y="2180936"/>
            <a:ext cx="44403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u="sng" dirty="0"/>
              <a:t>Toys</a:t>
            </a:r>
          </a:p>
          <a:p>
            <a:pPr marL="0" indent="0" algn="ctr">
              <a:buNone/>
            </a:pPr>
            <a:endParaRPr lang="en-GB" dirty="0"/>
          </a:p>
          <a:p>
            <a:pPr lvl="1">
              <a:lnSpc>
                <a:spcPct val="200000"/>
              </a:lnSpc>
            </a:pPr>
            <a:r>
              <a:rPr lang="en-GB" dirty="0"/>
              <a:t>Little jugs for children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To use?</a:t>
            </a:r>
          </a:p>
          <a:p>
            <a:pPr lvl="1">
              <a:lnSpc>
                <a:spcPct val="200000"/>
              </a:lnSpc>
            </a:pPr>
            <a:r>
              <a:rPr lang="en-GB" dirty="0"/>
              <a:t>To play with?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EC2758-13A1-4549-85A0-E5EB2EBAC38C}"/>
              </a:ext>
            </a:extLst>
          </p:cNvPr>
          <p:cNvCxnSpPr/>
          <p:nvPr/>
        </p:nvCxnSpPr>
        <p:spPr>
          <a:xfrm>
            <a:off x="6096000" y="2008909"/>
            <a:ext cx="0" cy="4100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2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M 1910.0615.5 Front View (BM catalogue).jpg">
            <a:extLst>
              <a:ext uri="{FF2B5EF4-FFF2-40B4-BE49-F238E27FC236}">
                <a16:creationId xmlns:a16="http://schemas.microsoft.com/office/drawing/2014/main" id="{70C3B0DB-B2A8-0C43-8D1D-BE930872D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29005" r="14106" b="7291"/>
          <a:stretch/>
        </p:blipFill>
        <p:spPr>
          <a:xfrm>
            <a:off x="424189" y="203281"/>
            <a:ext cx="3366415" cy="4285180"/>
          </a:xfrm>
          <a:prstGeom prst="rect">
            <a:avLst/>
          </a:prstGeom>
        </p:spPr>
      </p:pic>
      <p:pic>
        <p:nvPicPr>
          <p:cNvPr id="10" name="Content Placeholder 3" descr="BM 1910.0615.4 Front View (BM catalogue).jpg">
            <a:extLst>
              <a:ext uri="{FF2B5EF4-FFF2-40B4-BE49-F238E27FC236}">
                <a16:creationId xmlns:a16="http://schemas.microsoft.com/office/drawing/2014/main" id="{F3B3689F-0B8C-1E4B-A49C-8DF9C3FF9D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t="5807" r="7930" b="8828"/>
          <a:stretch/>
        </p:blipFill>
        <p:spPr>
          <a:xfrm>
            <a:off x="4324662" y="1883195"/>
            <a:ext cx="3502673" cy="4810487"/>
          </a:xfrm>
          <a:prstGeom prst="rect">
            <a:avLst/>
          </a:prstGeom>
        </p:spPr>
      </p:pic>
      <p:pic>
        <p:nvPicPr>
          <p:cNvPr id="11" name="Picture 10" descr="AO 1924.67 Front View (Green 1971).png">
            <a:extLst>
              <a:ext uri="{FF2B5EF4-FFF2-40B4-BE49-F238E27FC236}">
                <a16:creationId xmlns:a16="http://schemas.microsoft.com/office/drawing/2014/main" id="{7EE20558-0EE4-8347-A735-CE8B9F5B5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79" y="203281"/>
            <a:ext cx="3487632" cy="42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4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/>
              <a:t>Chous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7281" y="315667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Pronounced: ‘Koo-s’</a:t>
            </a:r>
          </a:p>
        </p:txBody>
      </p:sp>
      <p:pic>
        <p:nvPicPr>
          <p:cNvPr id="13" name="Content Placeholder 3" descr="HG D1920.59 Front View (Hunterian Museum Website).jpg">
            <a:extLst>
              <a:ext uri="{FF2B5EF4-FFF2-40B4-BE49-F238E27FC236}">
                <a16:creationId xmlns:a16="http://schemas.microsoft.com/office/drawing/2014/main" id="{36E62A0F-CF17-7F41-9C95-E7DD1F2C8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9" b="-15"/>
          <a:stretch/>
        </p:blipFill>
        <p:spPr>
          <a:xfrm>
            <a:off x="2859478" y="1174423"/>
            <a:ext cx="3458194" cy="48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/>
              <a:t>Choes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3CC074-18CB-0C47-A1EF-0DC3C4AE7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928" y="1561523"/>
            <a:ext cx="10515600" cy="4931785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Special </a:t>
            </a:r>
            <a:r>
              <a:rPr lang="en-US" sz="2400" i="1" dirty="0" err="1"/>
              <a:t>oinochoe</a:t>
            </a:r>
            <a:r>
              <a:rPr lang="en-US" sz="2400" i="1" dirty="0"/>
              <a:t> </a:t>
            </a:r>
            <a:r>
              <a:rPr lang="en-US" sz="2400" dirty="0"/>
              <a:t>(jug)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Squat stature (‘pot-bellied’)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Trefoil mouth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i="1" dirty="0" err="1"/>
              <a:t>Choes</a:t>
            </a:r>
            <a:r>
              <a:rPr lang="en-US" sz="2400" i="1" dirty="0"/>
              <a:t> </a:t>
            </a:r>
            <a:r>
              <a:rPr lang="en-US" sz="2400" dirty="0"/>
              <a:t>for children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Small / ‘miniature’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/>
              <a:t>5-20cm 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1000+ found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Especially popular 450 to 400 BC</a:t>
            </a:r>
          </a:p>
          <a:p>
            <a:endParaRPr lang="en-GB" dirty="0"/>
          </a:p>
        </p:txBody>
      </p:sp>
      <p:pic>
        <p:nvPicPr>
          <p:cNvPr id="18" name="Content Placeholder 3" descr="Chous Profile.jpg">
            <a:extLst>
              <a:ext uri="{FF2B5EF4-FFF2-40B4-BE49-F238E27FC236}">
                <a16:creationId xmlns:a16="http://schemas.microsoft.com/office/drawing/2014/main" id="{A5416C19-16D3-B249-B372-9AE76354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" b="37"/>
          <a:stretch/>
        </p:blipFill>
        <p:spPr>
          <a:xfrm>
            <a:off x="7700085" y="1785222"/>
            <a:ext cx="2859573" cy="35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6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/>
              <a:t>Iconography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13EF0-E64E-8343-A7DF-98672BBB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/>
              <a:t>What pictures do we see on </a:t>
            </a:r>
            <a:r>
              <a:rPr lang="en-GB" sz="4400" i="1" dirty="0" err="1"/>
              <a:t>choes</a:t>
            </a:r>
            <a:r>
              <a:rPr lang="en-GB" sz="4400" i="1" dirty="0"/>
              <a:t>?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90147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Babies</a:t>
            </a:r>
          </a:p>
        </p:txBody>
      </p:sp>
      <p:pic>
        <p:nvPicPr>
          <p:cNvPr id="12" name="Content Placeholder 3" descr="BM 1910.0615.4 Front View (BM catalogue).jpg">
            <a:extLst>
              <a:ext uri="{FF2B5EF4-FFF2-40B4-BE49-F238E27FC236}">
                <a16:creationId xmlns:a16="http://schemas.microsoft.com/office/drawing/2014/main" id="{12304B65-A718-824D-B228-A94ECB336D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8" b="-761"/>
          <a:stretch/>
        </p:blipFill>
        <p:spPr>
          <a:xfrm>
            <a:off x="1532029" y="1490505"/>
            <a:ext cx="3791957" cy="4946171"/>
          </a:xfrm>
          <a:prstGeom prst="rect">
            <a:avLst/>
          </a:prstGeom>
        </p:spPr>
      </p:pic>
      <p:pic>
        <p:nvPicPr>
          <p:cNvPr id="14" name="Picture 13" descr="AE A591a Front View (RAMM Online Catalogue).jpg">
            <a:extLst>
              <a:ext uri="{FF2B5EF4-FFF2-40B4-BE49-F238E27FC236}">
                <a16:creationId xmlns:a16="http://schemas.microsoft.com/office/drawing/2014/main" id="{529EF3F7-17C8-A441-BED9-EC4DE342C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016" y="1584844"/>
            <a:ext cx="4191374" cy="48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Children with Animals</a:t>
            </a:r>
          </a:p>
        </p:txBody>
      </p:sp>
      <p:pic>
        <p:nvPicPr>
          <p:cNvPr id="9" name="Picture 8" descr="AO 1924.67 Front View (Green 1971).png">
            <a:extLst>
              <a:ext uri="{FF2B5EF4-FFF2-40B4-BE49-F238E27FC236}">
                <a16:creationId xmlns:a16="http://schemas.microsoft.com/office/drawing/2014/main" id="{1BCDBA5D-5696-074D-AA1E-FBCE6E76F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66" y="1690688"/>
            <a:ext cx="3808662" cy="4679621"/>
          </a:xfrm>
          <a:prstGeom prst="rect">
            <a:avLst/>
          </a:prstGeom>
        </p:spPr>
      </p:pic>
      <p:pic>
        <p:nvPicPr>
          <p:cNvPr id="10" name="Picture 9" descr="BM 1929.1016.2 Front View (BM catalogue).jpg">
            <a:extLst>
              <a:ext uri="{FF2B5EF4-FFF2-40B4-BE49-F238E27FC236}">
                <a16:creationId xmlns:a16="http://schemas.microsoft.com/office/drawing/2014/main" id="{A8264423-9419-6749-B168-7ABD45112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r="9689"/>
          <a:stretch/>
        </p:blipFill>
        <p:spPr>
          <a:xfrm>
            <a:off x="7184099" y="1690687"/>
            <a:ext cx="3837192" cy="46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Children with Toys: Carts</a:t>
            </a:r>
          </a:p>
        </p:txBody>
      </p:sp>
      <p:pic>
        <p:nvPicPr>
          <p:cNvPr id="5" name="Picture 4" descr="BM 1910.0615.5 Front View (BM catalogue).jpg">
            <a:extLst>
              <a:ext uri="{FF2B5EF4-FFF2-40B4-BE49-F238E27FC236}">
                <a16:creationId xmlns:a16="http://schemas.microsoft.com/office/drawing/2014/main" id="{D654A17A-BB10-424C-8E02-9C4FEF185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6"/>
          <a:stretch/>
        </p:blipFill>
        <p:spPr>
          <a:xfrm>
            <a:off x="1748166" y="1690688"/>
            <a:ext cx="3908916" cy="4510820"/>
          </a:xfrm>
          <a:prstGeom prst="rect">
            <a:avLst/>
          </a:prstGeom>
        </p:spPr>
      </p:pic>
      <p:pic>
        <p:nvPicPr>
          <p:cNvPr id="6" name="Content Placeholder 5" descr="NE 1887.215 Front View (Beazley ArchiveO.png">
            <a:extLst>
              <a:ext uri="{FF2B5EF4-FFF2-40B4-BE49-F238E27FC236}">
                <a16:creationId xmlns:a16="http://schemas.microsoft.com/office/drawing/2014/main" id="{EB646060-2E4D-2447-893E-E2081CAFEF7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" b="392"/>
          <a:stretch/>
        </p:blipFill>
        <p:spPr>
          <a:xfrm>
            <a:off x="7169377" y="1690688"/>
            <a:ext cx="3640967" cy="4507125"/>
          </a:xfrm>
        </p:spPr>
      </p:pic>
    </p:spTree>
    <p:extLst>
      <p:ext uri="{BB962C8B-B14F-4D97-AF65-F5344CB8AC3E}">
        <p14:creationId xmlns:p14="http://schemas.microsoft.com/office/powerpoint/2010/main" val="135124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Children with Toys: Rollers</a:t>
            </a:r>
          </a:p>
        </p:txBody>
      </p:sp>
      <p:pic>
        <p:nvPicPr>
          <p:cNvPr id="8" name="Content Placeholder 3" descr="HG D1920.59 Front View (Hunterian Museum Website).jpg">
            <a:extLst>
              <a:ext uri="{FF2B5EF4-FFF2-40B4-BE49-F238E27FC236}">
                <a16:creationId xmlns:a16="http://schemas.microsoft.com/office/drawing/2014/main" id="{C206A73B-3373-9D44-A571-6AFA5988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9" b="-15"/>
          <a:stretch/>
        </p:blipFill>
        <p:spPr>
          <a:xfrm>
            <a:off x="1513448" y="1268900"/>
            <a:ext cx="3491190" cy="4879357"/>
          </a:xfrm>
          <a:prstGeom prst="rect">
            <a:avLst/>
          </a:prstGeom>
        </p:spPr>
      </p:pic>
      <p:pic>
        <p:nvPicPr>
          <p:cNvPr id="1026" name="Picture 2" descr="https://images-na.ssl-images-amazon.com/images/I/517kyXYN-JL._SL108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67" y="1409505"/>
            <a:ext cx="4878535" cy="48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6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Children with Cakes</a:t>
            </a:r>
          </a:p>
        </p:txBody>
      </p:sp>
      <p:pic>
        <p:nvPicPr>
          <p:cNvPr id="4" name="Content Placeholder 11" descr="BM 1873.0111.9 Front View (BM catalogue).jpg">
            <a:extLst>
              <a:ext uri="{FF2B5EF4-FFF2-40B4-BE49-F238E27FC236}">
                <a16:creationId xmlns:a16="http://schemas.microsoft.com/office/drawing/2014/main" id="{5328D9A3-05FB-BC4C-9CB9-2BD4BDB6586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24" b="-125"/>
          <a:stretch/>
        </p:blipFill>
        <p:spPr>
          <a:xfrm>
            <a:off x="4920536" y="1504876"/>
            <a:ext cx="3492179" cy="4863308"/>
          </a:xfrm>
        </p:spPr>
      </p:pic>
    </p:spTree>
    <p:extLst>
      <p:ext uri="{BB962C8B-B14F-4D97-AF65-F5344CB8AC3E}">
        <p14:creationId xmlns:p14="http://schemas.microsoft.com/office/powerpoint/2010/main" val="132980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105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Chous</vt:lpstr>
      <vt:lpstr>Choes</vt:lpstr>
      <vt:lpstr>Iconography</vt:lpstr>
      <vt:lpstr>Babies</vt:lpstr>
      <vt:lpstr>Children with Animals</vt:lpstr>
      <vt:lpstr>Children with Toys: Carts</vt:lpstr>
      <vt:lpstr>Children with Toys: Rollers</vt:lpstr>
      <vt:lpstr>Children with Cakes</vt:lpstr>
      <vt:lpstr>Children Wearing Amulets</vt:lpstr>
      <vt:lpstr>Function</vt:lpstr>
      <vt:lpstr>Grave Goods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Waite</dc:creator>
  <cp:lastModifiedBy>Sally Waite</cp:lastModifiedBy>
  <cp:revision>15</cp:revision>
  <dcterms:created xsi:type="dcterms:W3CDTF">2019-10-17T12:53:00Z</dcterms:created>
  <dcterms:modified xsi:type="dcterms:W3CDTF">2019-11-27T13:02:47Z</dcterms:modified>
</cp:coreProperties>
</file>